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5.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6" r:id="rId4"/>
    <p:sldMasterId id="2147484142" r:id="rId5"/>
    <p:sldMasterId id="2147484051" r:id="rId6"/>
    <p:sldMasterId id="2147484081" r:id="rId7"/>
    <p:sldMasterId id="2147484110" r:id="rId8"/>
    <p:sldMasterId id="2147484170" r:id="rId9"/>
    <p:sldMasterId id="2147483723" r:id="rId10"/>
  </p:sldMasterIdLst>
  <p:notesMasterIdLst>
    <p:notesMasterId r:id="rId27"/>
  </p:notesMasterIdLst>
  <p:handoutMasterIdLst>
    <p:handoutMasterId r:id="rId28"/>
  </p:handoutMasterIdLst>
  <p:sldIdLst>
    <p:sldId id="274" r:id="rId11"/>
    <p:sldId id="290" r:id="rId12"/>
    <p:sldId id="287" r:id="rId13"/>
    <p:sldId id="339" r:id="rId14"/>
    <p:sldId id="336" r:id="rId15"/>
    <p:sldId id="306" r:id="rId16"/>
    <p:sldId id="312" r:id="rId17"/>
    <p:sldId id="304" r:id="rId18"/>
    <p:sldId id="286" r:id="rId19"/>
    <p:sldId id="297" r:id="rId20"/>
    <p:sldId id="344" r:id="rId21"/>
    <p:sldId id="341" r:id="rId22"/>
    <p:sldId id="342" r:id="rId23"/>
    <p:sldId id="343" r:id="rId24"/>
    <p:sldId id="302" r:id="rId25"/>
    <p:sldId id="34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E4E4"/>
    <a:srgbClr val="4D4D4D"/>
    <a:srgbClr val="DEDEDE"/>
    <a:srgbClr val="A29A92"/>
    <a:srgbClr val="00863D"/>
    <a:srgbClr val="00B050"/>
    <a:srgbClr val="C8C8C8"/>
    <a:srgbClr val="FF6600"/>
    <a:srgbClr val="D9D9D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7" autoAdjust="0"/>
    <p:restoredTop sz="83572" autoAdjust="0"/>
  </p:normalViewPr>
  <p:slideViewPr>
    <p:cSldViewPr snapToGrid="0">
      <p:cViewPr varScale="1">
        <p:scale>
          <a:sx n="68" d="100"/>
          <a:sy n="68" d="100"/>
        </p:scale>
        <p:origin x="1128" y="62"/>
      </p:cViewPr>
      <p:guideLst/>
    </p:cSldViewPr>
  </p:slideViewPr>
  <p:notesTextViewPr>
    <p:cViewPr>
      <p:scale>
        <a:sx n="1" d="1"/>
        <a:sy n="1" d="1"/>
      </p:scale>
      <p:origin x="0" y="0"/>
    </p:cViewPr>
  </p:notesTextViewPr>
  <p:sorterViewPr>
    <p:cViewPr>
      <p:scale>
        <a:sx n="100" d="100"/>
        <a:sy n="100" d="100"/>
      </p:scale>
      <p:origin x="0" y="-2678"/>
    </p:cViewPr>
  </p:sorter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10/21/2024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3</a:t>
            </a:fld>
            <a:endParaRPr lang="en-US"/>
          </a:p>
        </p:txBody>
      </p:sp>
    </p:spTree>
    <p:extLst>
      <p:ext uri="{BB962C8B-B14F-4D97-AF65-F5344CB8AC3E}">
        <p14:creationId xmlns:p14="http://schemas.microsoft.com/office/powerpoint/2010/main" val="191966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4</a:t>
            </a:fld>
            <a:endParaRPr lang="en-US"/>
          </a:p>
        </p:txBody>
      </p:sp>
    </p:spTree>
    <p:extLst>
      <p:ext uri="{BB962C8B-B14F-4D97-AF65-F5344CB8AC3E}">
        <p14:creationId xmlns:p14="http://schemas.microsoft.com/office/powerpoint/2010/main" val="176906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E46281-01EA-4C9C-8839-809DB05A41AA}" type="slidenum">
              <a:rPr lang="en-US" smtClean="0"/>
              <a:pPr>
                <a:defRPr/>
              </a:pPr>
              <a:t>5</a:t>
            </a:fld>
            <a:endParaRPr lang="en-US" dirty="0"/>
          </a:p>
        </p:txBody>
      </p:sp>
    </p:spTree>
    <p:extLst>
      <p:ext uri="{BB962C8B-B14F-4D97-AF65-F5344CB8AC3E}">
        <p14:creationId xmlns:p14="http://schemas.microsoft.com/office/powerpoint/2010/main" val="12388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Persistent high flows, even after snow sites appeared melted out.</a:t>
            </a:r>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8</a:t>
            </a:fld>
            <a:endParaRPr lang="en-US"/>
          </a:p>
        </p:txBody>
      </p:sp>
    </p:spTree>
    <p:extLst>
      <p:ext uri="{BB962C8B-B14F-4D97-AF65-F5344CB8AC3E}">
        <p14:creationId xmlns:p14="http://schemas.microsoft.com/office/powerpoint/2010/main" val="381190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9</a:t>
            </a:fld>
            <a:endParaRPr lang="en-US"/>
          </a:p>
        </p:txBody>
      </p:sp>
    </p:spTree>
    <p:extLst>
      <p:ext uri="{BB962C8B-B14F-4D97-AF65-F5344CB8AC3E}">
        <p14:creationId xmlns:p14="http://schemas.microsoft.com/office/powerpoint/2010/main" val="1302571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10</a:t>
            </a:fld>
            <a:endParaRPr lang="en-US"/>
          </a:p>
        </p:txBody>
      </p:sp>
    </p:spTree>
    <p:extLst>
      <p:ext uri="{BB962C8B-B14F-4D97-AF65-F5344CB8AC3E}">
        <p14:creationId xmlns:p14="http://schemas.microsoft.com/office/powerpoint/2010/main" val="2733142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Lake </a:t>
            </a:r>
            <a:r>
              <a:rPr lang="en-US" sz="1800" dirty="0" err="1">
                <a:effectLst/>
                <a:latin typeface="Times New Roman" panose="02020603050405020304" pitchFamily="18" charset="0"/>
                <a:ea typeface="Times New Roman" panose="02020603050405020304" pitchFamily="18" charset="0"/>
              </a:rPr>
              <a:t>Koocanusa</a:t>
            </a:r>
            <a:r>
              <a:rPr lang="en-US" sz="1800" dirty="0">
                <a:effectLst/>
                <a:latin typeface="Times New Roman" panose="02020603050405020304" pitchFamily="18" charset="0"/>
                <a:ea typeface="Times New Roman" panose="02020603050405020304" pitchFamily="18" charset="0"/>
              </a:rPr>
              <a:t> reached its peak summer elevation </a:t>
            </a:r>
            <a:r>
              <a:rPr lang="en-US" sz="1800" dirty="0">
                <a:effectLst/>
                <a:highlight>
                  <a:srgbClr val="FFFF00"/>
                </a:highlight>
                <a:latin typeface="Times New Roman" panose="02020603050405020304" pitchFamily="18" charset="0"/>
                <a:ea typeface="Times New Roman" panose="02020603050405020304" pitchFamily="18" charset="0"/>
              </a:rPr>
              <a:t>on 15 July 2023 at 2,452.4 ft,</a:t>
            </a:r>
            <a:r>
              <a:rPr lang="en-US" sz="1800" dirty="0">
                <a:effectLst/>
                <a:latin typeface="Times New Roman" panose="02020603050405020304" pitchFamily="18" charset="0"/>
                <a:ea typeface="Times New Roman" panose="02020603050405020304" pitchFamily="18" charset="0"/>
              </a:rPr>
              <a:t> which was </a:t>
            </a:r>
            <a:r>
              <a:rPr lang="en-US" sz="1800" dirty="0">
                <a:effectLst/>
                <a:highlight>
                  <a:srgbClr val="FFFF00"/>
                </a:highlight>
                <a:latin typeface="Times New Roman" panose="02020603050405020304" pitchFamily="18" charset="0"/>
                <a:ea typeface="Times New Roman" panose="02020603050405020304" pitchFamily="18" charset="0"/>
              </a:rPr>
              <a:t>1.40 m (6.6 ft)</a:t>
            </a:r>
            <a:r>
              <a:rPr lang="en-US" sz="1800" dirty="0">
                <a:effectLst/>
                <a:latin typeface="Times New Roman" panose="02020603050405020304" pitchFamily="18" charset="0"/>
                <a:ea typeface="Times New Roman" panose="02020603050405020304" pitchFamily="18" charset="0"/>
              </a:rPr>
              <a:t> below full pool. </a:t>
            </a:r>
          </a:p>
          <a:p>
            <a:r>
              <a:rPr lang="en-US" sz="1800" dirty="0">
                <a:effectLst/>
                <a:latin typeface="Times New Roman" panose="02020603050405020304" pitchFamily="18" charset="0"/>
                <a:ea typeface="Times New Roman" panose="02020603050405020304" pitchFamily="18" charset="0"/>
              </a:rPr>
              <a:t>Lake </a:t>
            </a:r>
            <a:r>
              <a:rPr lang="en-US" sz="1800" dirty="0" err="1">
                <a:effectLst/>
                <a:latin typeface="Times New Roman" panose="02020603050405020304" pitchFamily="18" charset="0"/>
                <a:ea typeface="Times New Roman" panose="02020603050405020304" pitchFamily="18" charset="0"/>
              </a:rPr>
              <a:t>Koocanusa</a:t>
            </a:r>
            <a:r>
              <a:rPr lang="en-US" sz="1800" dirty="0">
                <a:effectLst/>
                <a:latin typeface="Times New Roman" panose="02020603050405020304" pitchFamily="18" charset="0"/>
                <a:ea typeface="Times New Roman" panose="02020603050405020304" pitchFamily="18" charset="0"/>
              </a:rPr>
              <a:t> reached an elevation of </a:t>
            </a:r>
            <a:r>
              <a:rPr lang="en-US" sz="1800" dirty="0">
                <a:effectLst/>
                <a:highlight>
                  <a:srgbClr val="FFFF00"/>
                </a:highlight>
                <a:latin typeface="Times New Roman" panose="02020603050405020304" pitchFamily="18" charset="0"/>
                <a:ea typeface="Times New Roman" panose="02020603050405020304" pitchFamily="18" charset="0"/>
              </a:rPr>
              <a:t>2439.5 ft</a:t>
            </a:r>
            <a:r>
              <a:rPr lang="en-US" sz="1800" dirty="0">
                <a:effectLst/>
                <a:latin typeface="Times New Roman" panose="02020603050405020304" pitchFamily="18" charset="0"/>
                <a:ea typeface="Times New Roman" panose="02020603050405020304" pitchFamily="18" charset="0"/>
              </a:rPr>
              <a:t> at the end of the September.  Lower </a:t>
            </a:r>
            <a:r>
              <a:rPr lang="en-US" sz="1800" dirty="0" err="1">
                <a:effectLst/>
                <a:latin typeface="Times New Roman" panose="02020603050405020304" pitchFamily="18" charset="0"/>
                <a:ea typeface="Times New Roman" panose="02020603050405020304" pitchFamily="18" charset="0"/>
              </a:rPr>
              <a:t>BiOP</a:t>
            </a:r>
            <a:r>
              <a:rPr lang="en-US" sz="1800" dirty="0">
                <a:effectLst/>
                <a:latin typeface="Times New Roman" panose="02020603050405020304" pitchFamily="18" charset="0"/>
                <a:ea typeface="Times New Roman" panose="02020603050405020304" pitchFamily="18" charset="0"/>
              </a:rPr>
              <a:t> lake elevation is the reason we kept flows so high during the summer.  Bull trout min 6 </a:t>
            </a:r>
            <a:r>
              <a:rPr lang="en-US" sz="1800" dirty="0" err="1">
                <a:effectLst/>
                <a:latin typeface="Times New Roman" panose="02020603050405020304" pitchFamily="18" charset="0"/>
                <a:ea typeface="Times New Roman" panose="02020603050405020304" pitchFamily="18" charset="0"/>
              </a:rPr>
              <a:t>kcfs</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16</a:t>
            </a:fld>
            <a:endParaRPr lang="en-US"/>
          </a:p>
        </p:txBody>
      </p:sp>
    </p:spTree>
    <p:extLst>
      <p:ext uri="{BB962C8B-B14F-4D97-AF65-F5344CB8AC3E}">
        <p14:creationId xmlns:p14="http://schemas.microsoft.com/office/powerpoint/2010/main" val="139383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971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501760378"/>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3" name="TextBox 2">
            <a:extLst>
              <a:ext uri="{FF2B5EF4-FFF2-40B4-BE49-F238E27FC236}">
                <a16:creationId xmlns:a16="http://schemas.microsoft.com/office/drawing/2014/main" id="{36CCC378-15A8-6972-3896-FF69DB1A86E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B4753ADC-3CDC-8585-1B64-FC71910FE39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2664343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2BA9C1D8-06A5-3CF2-8FFF-D157FCBDA838}"/>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27DC6927-6328-54A3-652D-C2A424EB7FF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3852469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4" name="TextBox 3">
            <a:extLst>
              <a:ext uri="{FF2B5EF4-FFF2-40B4-BE49-F238E27FC236}">
                <a16:creationId xmlns:a16="http://schemas.microsoft.com/office/drawing/2014/main" id="{630BD048-B218-74A4-3C87-05F3F4A8C07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3DB49293-9868-09DD-39EF-161AEFC6379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1835808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2" name="TextBox 1">
            <a:extLst>
              <a:ext uri="{FF2B5EF4-FFF2-40B4-BE49-F238E27FC236}">
                <a16:creationId xmlns:a16="http://schemas.microsoft.com/office/drawing/2014/main" id="{C4E397FB-1BD3-B604-0055-B801B36980F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F89B0BD2-2241-1984-EDA5-DF47FC1C5535}"/>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977259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TextBox 6">
            <a:extLst>
              <a:ext uri="{FF2B5EF4-FFF2-40B4-BE49-F238E27FC236}">
                <a16:creationId xmlns:a16="http://schemas.microsoft.com/office/drawing/2014/main" id="{6B1A8707-5D07-168E-A660-71E24684D34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226D763A-45F5-16E1-3837-E3A03BFB0CE1}"/>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41451027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69DD5BFE-D25D-8741-ADAE-C79A9ECF903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2118CA89-9EB2-83A5-C690-ED0F196E89C9}"/>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 Placeholder 3">
            <a:extLst>
              <a:ext uri="{FF2B5EF4-FFF2-40B4-BE49-F238E27FC236}">
                <a16:creationId xmlns:a16="http://schemas.microsoft.com/office/drawing/2014/main" id="{DF92E724-FB8E-DBF9-9C01-321A41DCF83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8794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D65A919C-BB57-C85E-D512-91C2F36D8E3C}"/>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9F43E06D-00DD-5633-AC95-2BB934291B1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178FC1A7-865F-04A4-DEDA-753B0AAD0B77}"/>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4420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6601B32B-620F-5F12-C780-5B24254CA8D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4C974F1-8C7E-A3AA-CFB8-4D1931322188}"/>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4F1F7A21-0DBA-C465-E0AA-72DD009C817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413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DC078E2E-5692-69A7-3932-C9B95BFB1455}"/>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Box 6">
            <a:extLst>
              <a:ext uri="{FF2B5EF4-FFF2-40B4-BE49-F238E27FC236}">
                <a16:creationId xmlns:a16="http://schemas.microsoft.com/office/drawing/2014/main" id="{34ACF833-FF07-52A0-1A00-9B26C0517ACC}"/>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 Placeholder 3">
            <a:extLst>
              <a:ext uri="{FF2B5EF4-FFF2-40B4-BE49-F238E27FC236}">
                <a16:creationId xmlns:a16="http://schemas.microsoft.com/office/drawing/2014/main" id="{150C02F4-0DF1-F443-5C88-4EA1D8A61E60}"/>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7029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F607A8A6-FDF1-80E7-F46D-BC408816EE4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E4982A8D-99E5-0832-4DAF-99DAD01113E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9" name="Text Placeholder 3">
            <a:extLst>
              <a:ext uri="{FF2B5EF4-FFF2-40B4-BE49-F238E27FC236}">
                <a16:creationId xmlns:a16="http://schemas.microsoft.com/office/drawing/2014/main" id="{F679BBB8-117C-A6C5-51B9-0962CFEA68C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36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80287266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093E-F997-9C1A-6F41-94195AEDC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622E9-B548-9861-17FE-B80B6A60E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52F3AF-A319-231F-545F-18799EF83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B70C4-3999-81B3-9B74-C670362B965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F19D12-2F54-317E-96F3-9AAA761DFA0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40250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7570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3681779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5084374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9278527"/>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29987383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5241193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3317166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246848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02421255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73658870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7822668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04953975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87711022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149928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875371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16431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097512708"/>
      </p:ext>
    </p:extLst>
  </p:cSld>
  <p:clrMapOvr>
    <a:masterClrMapping/>
  </p:clrMapOvr>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6792052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36576388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352995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52416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59011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1750926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042544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002679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531608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5721053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1218552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453110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870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768909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433437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4731682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3027956"/>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40110757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8400431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9747936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850718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64362267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11382885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47343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77931852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1269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09019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069610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03945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88037867"/>
      </p:ext>
    </p:extLst>
  </p:cSld>
  <p:clrMapOvr>
    <a:masterClrMapping/>
  </p:clrMapOvr>
  <p:hf hdr="0" dt="0"/>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5970409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1176134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13141413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069256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4507271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11203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993319496"/>
      </p:ext>
    </p:extLst>
  </p:cSld>
  <p:clrMapOvr>
    <a:masterClrMapping/>
  </p:clrMapOvr>
  <p:hf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677665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81568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829850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96406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012897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dirty="0"/>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dirty="0"/>
          </a:p>
        </p:txBody>
      </p:sp>
      <p:sp>
        <p:nvSpPr>
          <p:cNvPr id="6" name="Title 5">
            <a:extLst>
              <a:ext uri="{FF2B5EF4-FFF2-40B4-BE49-F238E27FC236}">
                <a16:creationId xmlns:a16="http://schemas.microsoft.com/office/drawing/2014/main" id="{1FDFC77C-D990-FC23-7F32-24231C7AF0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10689-FF1B-863B-E08A-0D6B1DD61503}"/>
              </a:ext>
            </a:extLst>
          </p:cNvPr>
          <p:cNvPicPr>
            <a:picLocks noChangeAspect="1"/>
          </p:cNvPicPr>
          <p:nvPr userDrawn="1"/>
        </p:nvPicPr>
        <p:blipFill>
          <a:blip r:embed="rId2"/>
          <a:stretch>
            <a:fillRect/>
          </a:stretch>
        </p:blipFill>
        <p:spPr>
          <a:xfrm>
            <a:off x="934316" y="10952"/>
            <a:ext cx="10286134" cy="6847048"/>
          </a:xfrm>
          <a:prstGeom prst="rect">
            <a:avLst/>
          </a:prstGeom>
        </p:spPr>
      </p:pic>
    </p:spTree>
    <p:extLst>
      <p:ext uri="{BB962C8B-B14F-4D97-AF65-F5344CB8AC3E}">
        <p14:creationId xmlns:p14="http://schemas.microsoft.com/office/powerpoint/2010/main" val="3981107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83085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92656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152940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562901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852394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378027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6572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2740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443135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99942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22949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97382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083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5209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7995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625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210396694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17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264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561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49818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97790407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69322727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51635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81979367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392458453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3843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46143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159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56249665"/>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37340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2497646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201979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772206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697280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107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572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18733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59931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83927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578167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80306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56591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4946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3179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054436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81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7415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247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889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4274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802577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3898774"/>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85282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800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B02F4169-3E26-AB53-54FC-47BE477B90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27756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05146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146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46813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290452761"/>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471909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79816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42094505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38832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5719959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1516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974459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518624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7105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7503846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799151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97416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53985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3B3BB445-F4B7-CADC-0D0E-2F77E6D29A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03460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3F0C188E-247B-9C3F-A9A1-C83CFE759A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8215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720236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683895260"/>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34320889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0D83DA01-DEF9-54DE-5B29-4ACD3FE63A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486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7C0718C4-6A68-5C9A-D51B-6E4A148DA3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768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1691140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D7BCB16E-0E8E-5157-7B5A-C68F6A9B7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0359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88629777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78765859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94306714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31934036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C36767D0-41E3-FB81-AF9C-B23748A50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6292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020949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906D055C-0506-0861-DE5F-4C6932D675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2432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3" name="TextBox 2">
            <a:extLst>
              <a:ext uri="{FF2B5EF4-FFF2-40B4-BE49-F238E27FC236}">
                <a16:creationId xmlns:a16="http://schemas.microsoft.com/office/drawing/2014/main" id="{C369F6EA-5BBB-736F-8B43-C8414A1A7110}"/>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A49041E3-ECCE-7D4E-3D0F-271435F717AB}"/>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118713353"/>
      </p:ext>
    </p:extLst>
  </p:cSld>
  <p:clrMapOvr>
    <a:masterClrMapping/>
  </p:clrMapOvr>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bg2">
                    <a:lumMod val="50000"/>
                  </a:schemeClr>
                </a:solidFill>
              </a:rPr>
              <a:pPr algn="r">
                <a:spcBef>
                  <a:spcPct val="50000"/>
                </a:spcBef>
                <a:defRPr/>
              </a:pPr>
              <a:t>‹#›</a:t>
            </a:fld>
            <a:endParaRPr lang="en-US" sz="1100" b="0" baseline="0" dirty="0">
              <a:solidFill>
                <a:schemeClr val="bg2">
                  <a:lumMod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D9F0C27E-08F8-B2DC-3FBC-DBF8758A6EB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1BF6447-1438-9DC9-A4D0-DA7BD956CC6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0601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theme" Target="../theme/theme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image" Target="../media/image5.png"/><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image" Target="../media/image2.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theme" Target="../theme/theme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image" Target="../media/image5.png"/><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image" Target="../media/image1.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theme" Target="../theme/theme5.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slideLayout" Target="../slideLayouts/slideLayout163.xml"/><Relationship Id="rId3" Type="http://schemas.openxmlformats.org/officeDocument/2006/relationships/slideLayout" Target="../slideLayouts/slideLayout140.xml"/><Relationship Id="rId21" Type="http://schemas.openxmlformats.org/officeDocument/2006/relationships/slideLayout" Target="../slideLayouts/slideLayout158.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slideLayout" Target="../slideLayouts/slideLayout162.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29" Type="http://schemas.openxmlformats.org/officeDocument/2006/relationships/image" Target="../media/image1.png"/><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slideLayout" Target="../slideLayouts/slideLayout161.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slideLayout" Target="../slideLayouts/slideLayout160.xml"/><Relationship Id="rId28" Type="http://schemas.openxmlformats.org/officeDocument/2006/relationships/theme" Target="../theme/theme6.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slideLayout" Target="../slideLayouts/slideLayout159.xml"/><Relationship Id="rId27" Type="http://schemas.openxmlformats.org/officeDocument/2006/relationships/slideLayout" Target="../slideLayouts/slideLayout164.xml"/><Relationship Id="rId30"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Tree>
    <p:extLst>
      <p:ext uri="{BB962C8B-B14F-4D97-AF65-F5344CB8AC3E}">
        <p14:creationId xmlns:p14="http://schemas.microsoft.com/office/powerpoint/2010/main" val="234645006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4079" r:id="rId19"/>
    <p:sldLayoutId id="2147483987" r:id="rId20"/>
    <p:sldLayoutId id="2147483988" r:id="rId21"/>
    <p:sldLayoutId id="2147483989" r:id="rId22"/>
    <p:sldLayoutId id="2147483990" r:id="rId23"/>
    <p:sldLayoutId id="2147483991" r:id="rId24"/>
    <p:sldLayoutId id="2147483992" r:id="rId25"/>
    <p:sldLayoutId id="2147483993" r:id="rId26"/>
    <p:sldLayoutId id="214748410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
        <p:nvSpPr>
          <p:cNvPr id="2" name="TextBox 1">
            <a:extLst>
              <a:ext uri="{FF2B5EF4-FFF2-40B4-BE49-F238E27FC236}">
                <a16:creationId xmlns:a16="http://schemas.microsoft.com/office/drawing/2014/main" id="{13C93DB8-8109-4839-4533-D52647F330B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3" name="TextBox 2">
            <a:extLst>
              <a:ext uri="{FF2B5EF4-FFF2-40B4-BE49-F238E27FC236}">
                <a16:creationId xmlns:a16="http://schemas.microsoft.com/office/drawing/2014/main" id="{D4AA7094-B510-FCCE-91B2-CBD23BFDE2C0}"/>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09587216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 id="2147484166" r:id="rId24"/>
    <p:sldLayoutId id="2147484167" r:id="rId25"/>
    <p:sldLayoutId id="2147484168" r:id="rId26"/>
    <p:sldLayoutId id="214748416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30"/>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1"/>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2"/>
          <a:stretch>
            <a:fillRect/>
          </a:stretch>
        </p:blipFill>
        <p:spPr>
          <a:xfrm>
            <a:off x="266700" y="113697"/>
            <a:ext cx="644814" cy="811816"/>
          </a:xfrm>
          <a:prstGeom prst="rect">
            <a:avLst/>
          </a:prstGeom>
        </p:spPr>
      </p:pic>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072588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 id="2147484199"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9A6F4-437A-F5BC-A382-7E14CD1E36B7}"/>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901DB1F4-AA0B-D214-2C9A-AE809FF1F69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8" name="Rectangle 7">
            <a:extLst>
              <a:ext uri="{FF2B5EF4-FFF2-40B4-BE49-F238E27FC236}">
                <a16:creationId xmlns:a16="http://schemas.microsoft.com/office/drawing/2014/main" id="{7AD4339D-DBCA-B475-10A1-FBC7E6A007BD}"/>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8281"/>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39" r:id="rId19"/>
    <p:sldLayoutId id="2147484101" r:id="rId20"/>
    <p:sldLayoutId id="2147484102" r:id="rId21"/>
    <p:sldLayoutId id="2147484103" r:id="rId22"/>
    <p:sldLayoutId id="2147484104" r:id="rId23"/>
    <p:sldLayoutId id="2147484105" r:id="rId24"/>
    <p:sldLayoutId id="2147484106" r:id="rId25"/>
    <p:sldLayoutId id="2147484107" r:id="rId26"/>
    <p:sldLayoutId id="2147484108" r:id="rId27"/>
    <p:sldLayoutId id="2147484141"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Tree>
    <p:extLst>
      <p:ext uri="{BB962C8B-B14F-4D97-AF65-F5344CB8AC3E}">
        <p14:creationId xmlns:p14="http://schemas.microsoft.com/office/powerpoint/2010/main" val="288431918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40" r:id="rId19"/>
    <p:sldLayoutId id="2147484130" r:id="rId20"/>
    <p:sldLayoutId id="2147484131" r:id="rId21"/>
    <p:sldLayoutId id="2147484132" r:id="rId22"/>
    <p:sldLayoutId id="2147484133" r:id="rId23"/>
    <p:sldLayoutId id="2147484134" r:id="rId24"/>
    <p:sldLayoutId id="2147484135" r:id="rId25"/>
    <p:sldLayoutId id="2147484136" r:id="rId26"/>
    <p:sldLayoutId id="214748413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
        <p:nvSpPr>
          <p:cNvPr id="2" name="TextBox 1">
            <a:extLst>
              <a:ext uri="{FF2B5EF4-FFF2-40B4-BE49-F238E27FC236}">
                <a16:creationId xmlns:a16="http://schemas.microsoft.com/office/drawing/2014/main" id="{0319D296-3ADD-602F-6280-AF09F0C8541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3CB3D4C0-148A-1C15-E80F-A173E101EED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75641014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 id="2147484195" r:id="rId25"/>
    <p:sldLayoutId id="2147484196" r:id="rId26"/>
    <p:sldLayoutId id="214748419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
        <p:nvSpPr>
          <p:cNvPr id="2" name="Title Placeholder 1">
            <a:extLst>
              <a:ext uri="{FF2B5EF4-FFF2-40B4-BE49-F238E27FC236}">
                <a16:creationId xmlns:a16="http://schemas.microsoft.com/office/drawing/2014/main" id="{CA18FFB5-1B4A-8A37-78CC-AC1A7AE08575}"/>
              </a:ext>
            </a:extLst>
          </p:cNvPr>
          <p:cNvSpPr>
            <a:spLocks noGrp="1"/>
          </p:cNvSpPr>
          <p:nvPr>
            <p:ph type="title"/>
          </p:nvPr>
        </p:nvSpPr>
        <p:spPr bwMode="auto">
          <a:xfrm>
            <a:off x="266699" y="128981"/>
            <a:ext cx="11658599"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hyperlink" Target="mailto:jonathan.c.moen@usace.army.mil" TargetMode="External"/><Relationship Id="rId2" Type="http://schemas.openxmlformats.org/officeDocument/2006/relationships/hyperlink" Target="mailto:UpperColumbiaWM@usace.army.mil" TargetMode="External"/><Relationship Id="rId1" Type="http://schemas.openxmlformats.org/officeDocument/2006/relationships/slideLayout" Target="../slideLayouts/slideLayout5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www.nwd-wc.usace.army.mil/nws/hh/www/index.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5.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CD1B8-0FB9-6DE1-D901-F8B0186B1E44}"/>
              </a:ext>
            </a:extLst>
          </p:cNvPr>
          <p:cNvSpPr>
            <a:spLocks noGrp="1"/>
          </p:cNvSpPr>
          <p:nvPr>
            <p:ph type="title"/>
          </p:nvPr>
        </p:nvSpPr>
        <p:spPr>
          <a:xfrm>
            <a:off x="266700" y="260931"/>
            <a:ext cx="10984006" cy="1671543"/>
          </a:xfrm>
        </p:spPr>
        <p:txBody>
          <a:bodyPr/>
          <a:lstStyle/>
          <a:p>
            <a:r>
              <a:rPr lang="en-US" dirty="0"/>
              <a:t>Libby dam operations water year 2024</a:t>
            </a:r>
          </a:p>
        </p:txBody>
      </p:sp>
      <p:sp>
        <p:nvSpPr>
          <p:cNvPr id="9" name="Content Placeholder 8">
            <a:extLst>
              <a:ext uri="{FF2B5EF4-FFF2-40B4-BE49-F238E27FC236}">
                <a16:creationId xmlns:a16="http://schemas.microsoft.com/office/drawing/2014/main" id="{910D6B67-EB23-B871-0CBE-F377AEE7C411}"/>
              </a:ext>
            </a:extLst>
          </p:cNvPr>
          <p:cNvSpPr>
            <a:spLocks noGrp="1"/>
          </p:cNvSpPr>
          <p:nvPr>
            <p:ph sz="quarter" idx="17"/>
          </p:nvPr>
        </p:nvSpPr>
        <p:spPr/>
        <p:txBody>
          <a:bodyPr/>
          <a:lstStyle/>
          <a:p>
            <a:r>
              <a:rPr lang="en-US" dirty="0"/>
              <a:t>Date: 21 October 2024</a:t>
            </a:r>
          </a:p>
          <a:p>
            <a:endParaRPr lang="en-US" dirty="0"/>
          </a:p>
          <a:p>
            <a:r>
              <a:rPr lang="en-US" dirty="0"/>
              <a:t>Leon Basdekas</a:t>
            </a:r>
          </a:p>
          <a:p>
            <a:r>
              <a:rPr lang="en-US" dirty="0"/>
              <a:t>Greg Hoffman</a:t>
            </a:r>
          </a:p>
          <a:p>
            <a:endParaRPr lang="en-US" dirty="0"/>
          </a:p>
        </p:txBody>
      </p:sp>
      <p:pic>
        <p:nvPicPr>
          <p:cNvPr id="13" name="Picture 12">
            <a:extLst>
              <a:ext uri="{FF2B5EF4-FFF2-40B4-BE49-F238E27FC236}">
                <a16:creationId xmlns:a16="http://schemas.microsoft.com/office/drawing/2014/main" id="{579A4EB0-FDAB-A41A-AD42-BB49B228B23F}"/>
              </a:ext>
            </a:extLst>
          </p:cNvPr>
          <p:cNvPicPr>
            <a:picLocks noChangeAspect="1"/>
          </p:cNvPicPr>
          <p:nvPr/>
        </p:nvPicPr>
        <p:blipFill>
          <a:blip r:embed="rId2"/>
          <a:stretch>
            <a:fillRect/>
          </a:stretch>
        </p:blipFill>
        <p:spPr>
          <a:xfrm>
            <a:off x="4496982" y="1450321"/>
            <a:ext cx="7614335" cy="5340443"/>
          </a:xfrm>
          <a:prstGeom prst="rect">
            <a:avLst/>
          </a:prstGeom>
        </p:spPr>
      </p:pic>
    </p:spTree>
    <p:extLst>
      <p:ext uri="{BB962C8B-B14F-4D97-AF65-F5344CB8AC3E}">
        <p14:creationId xmlns:p14="http://schemas.microsoft.com/office/powerpoint/2010/main" val="195766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Libby dam selective withdrawal operations</a:t>
            </a:r>
          </a:p>
        </p:txBody>
      </p:sp>
      <p:pic>
        <p:nvPicPr>
          <p:cNvPr id="4" name="Content Placeholder 3"/>
          <p:cNvPicPr>
            <a:picLocks noGrp="1" noChangeAspect="1"/>
          </p:cNvPicPr>
          <p:nvPr>
            <p:ph sz="quarter" idx="10"/>
          </p:nvPr>
        </p:nvPicPr>
        <p:blipFill>
          <a:blip r:embed="rId3"/>
          <a:stretch>
            <a:fillRect/>
          </a:stretch>
        </p:blipFill>
        <p:spPr>
          <a:xfrm>
            <a:off x="444443" y="1155670"/>
            <a:ext cx="5111405" cy="5407175"/>
          </a:xfrm>
          <a:prstGeom prst="rect">
            <a:avLst/>
          </a:prstGeom>
        </p:spPr>
      </p:pic>
      <p:pic>
        <p:nvPicPr>
          <p:cNvPr id="6" name="Picture 5"/>
          <p:cNvPicPr>
            <a:picLocks noChangeAspect="1"/>
          </p:cNvPicPr>
          <p:nvPr/>
        </p:nvPicPr>
        <p:blipFill>
          <a:blip r:embed="rId4"/>
          <a:stretch>
            <a:fillRect/>
          </a:stretch>
        </p:blipFill>
        <p:spPr>
          <a:xfrm>
            <a:off x="5763072" y="1155671"/>
            <a:ext cx="5927358" cy="2918618"/>
          </a:xfrm>
          <a:prstGeom prst="rect">
            <a:avLst/>
          </a:prstGeom>
        </p:spPr>
      </p:pic>
      <p:pic>
        <p:nvPicPr>
          <p:cNvPr id="8" name="Picture 7"/>
          <p:cNvPicPr>
            <a:picLocks noChangeAspect="1"/>
          </p:cNvPicPr>
          <p:nvPr/>
        </p:nvPicPr>
        <p:blipFill>
          <a:blip r:embed="rId5"/>
          <a:stretch>
            <a:fillRect/>
          </a:stretch>
        </p:blipFill>
        <p:spPr>
          <a:xfrm>
            <a:off x="642344" y="3885158"/>
            <a:ext cx="2286051" cy="1385014"/>
          </a:xfrm>
          <a:prstGeom prst="rect">
            <a:avLst/>
          </a:prstGeom>
        </p:spPr>
      </p:pic>
      <p:pic>
        <p:nvPicPr>
          <p:cNvPr id="9" name="Picture 8"/>
          <p:cNvPicPr>
            <a:picLocks noChangeAspect="1"/>
          </p:cNvPicPr>
          <p:nvPr/>
        </p:nvPicPr>
        <p:blipFill>
          <a:blip r:embed="rId6"/>
          <a:stretch>
            <a:fillRect/>
          </a:stretch>
        </p:blipFill>
        <p:spPr>
          <a:xfrm>
            <a:off x="5763072" y="4180343"/>
            <a:ext cx="5927358" cy="2401635"/>
          </a:xfrm>
          <a:prstGeom prst="rect">
            <a:avLst/>
          </a:prstGeom>
        </p:spPr>
      </p:pic>
    </p:spTree>
    <p:extLst>
      <p:ext uri="{BB962C8B-B14F-4D97-AF65-F5344CB8AC3E}">
        <p14:creationId xmlns:p14="http://schemas.microsoft.com/office/powerpoint/2010/main" val="4128366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3493F6-BD0F-6A83-4921-DA9F3B6F377C}"/>
              </a:ext>
            </a:extLst>
          </p:cNvPr>
          <p:cNvPicPr>
            <a:picLocks noChangeAspect="1"/>
          </p:cNvPicPr>
          <p:nvPr/>
        </p:nvPicPr>
        <p:blipFill>
          <a:blip r:embed="rId2"/>
          <a:stretch>
            <a:fillRect/>
          </a:stretch>
        </p:blipFill>
        <p:spPr>
          <a:xfrm>
            <a:off x="1043492" y="279699"/>
            <a:ext cx="10176734" cy="6174889"/>
          </a:xfrm>
          <a:prstGeom prst="rect">
            <a:avLst/>
          </a:prstGeom>
        </p:spPr>
      </p:pic>
    </p:spTree>
    <p:extLst>
      <p:ext uri="{BB962C8B-B14F-4D97-AF65-F5344CB8AC3E}">
        <p14:creationId xmlns:p14="http://schemas.microsoft.com/office/powerpoint/2010/main" val="2685913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47D372-B6F8-EDDC-FEB7-7EA0223E7509}"/>
              </a:ext>
            </a:extLst>
          </p:cNvPr>
          <p:cNvPicPr>
            <a:picLocks noChangeAspect="1"/>
          </p:cNvPicPr>
          <p:nvPr/>
        </p:nvPicPr>
        <p:blipFill>
          <a:blip r:embed="rId2"/>
          <a:stretch>
            <a:fillRect/>
          </a:stretch>
        </p:blipFill>
        <p:spPr>
          <a:xfrm>
            <a:off x="1042427" y="268941"/>
            <a:ext cx="10107146" cy="6260951"/>
          </a:xfrm>
          <a:prstGeom prst="rect">
            <a:avLst/>
          </a:prstGeom>
        </p:spPr>
      </p:pic>
    </p:spTree>
    <p:extLst>
      <p:ext uri="{BB962C8B-B14F-4D97-AF65-F5344CB8AC3E}">
        <p14:creationId xmlns:p14="http://schemas.microsoft.com/office/powerpoint/2010/main" val="428397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51D9EA-BE1A-7EC1-458B-DDDBF7631C97}"/>
              </a:ext>
            </a:extLst>
          </p:cNvPr>
          <p:cNvPicPr>
            <a:picLocks noChangeAspect="1"/>
          </p:cNvPicPr>
          <p:nvPr/>
        </p:nvPicPr>
        <p:blipFill>
          <a:blip r:embed="rId2"/>
          <a:stretch>
            <a:fillRect/>
          </a:stretch>
        </p:blipFill>
        <p:spPr>
          <a:xfrm>
            <a:off x="1021976" y="286239"/>
            <a:ext cx="10090674" cy="6285521"/>
          </a:xfrm>
          <a:prstGeom prst="rect">
            <a:avLst/>
          </a:prstGeom>
        </p:spPr>
      </p:pic>
    </p:spTree>
    <p:extLst>
      <p:ext uri="{BB962C8B-B14F-4D97-AF65-F5344CB8AC3E}">
        <p14:creationId xmlns:p14="http://schemas.microsoft.com/office/powerpoint/2010/main" val="141383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A1B9D5-6C95-2582-B85B-7D096F24EEA0}"/>
              </a:ext>
            </a:extLst>
          </p:cNvPr>
          <p:cNvPicPr>
            <a:picLocks noChangeAspect="1"/>
          </p:cNvPicPr>
          <p:nvPr/>
        </p:nvPicPr>
        <p:blipFill>
          <a:blip r:embed="rId2"/>
          <a:stretch>
            <a:fillRect/>
          </a:stretch>
        </p:blipFill>
        <p:spPr>
          <a:xfrm>
            <a:off x="1043491" y="335012"/>
            <a:ext cx="10122947" cy="6187976"/>
          </a:xfrm>
          <a:prstGeom prst="rect">
            <a:avLst/>
          </a:prstGeom>
        </p:spPr>
      </p:pic>
    </p:spTree>
    <p:extLst>
      <p:ext uri="{BB962C8B-B14F-4D97-AF65-F5344CB8AC3E}">
        <p14:creationId xmlns:p14="http://schemas.microsoft.com/office/powerpoint/2010/main" val="1653555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p:txBody>
          <a:bodyPr/>
          <a:lstStyle/>
          <a:p>
            <a:pPr algn="ctr"/>
            <a:r>
              <a:rPr lang="en-US" dirty="0"/>
              <a:t>questions</a:t>
            </a:r>
          </a:p>
        </p:txBody>
      </p:sp>
      <p:sp>
        <p:nvSpPr>
          <p:cNvPr id="3" name="Subtitle 7">
            <a:extLst>
              <a:ext uri="{FF2B5EF4-FFF2-40B4-BE49-F238E27FC236}">
                <a16:creationId xmlns:a16="http://schemas.microsoft.com/office/drawing/2014/main" id="{A74DA201-95B5-3280-37A2-81CDF915AACB}"/>
              </a:ext>
            </a:extLst>
          </p:cNvPr>
          <p:cNvSpPr txBox="1">
            <a:spLocks/>
          </p:cNvSpPr>
          <p:nvPr/>
        </p:nvSpPr>
        <p:spPr>
          <a:xfrm>
            <a:off x="948366" y="808151"/>
            <a:ext cx="11084312" cy="4209034"/>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dirty="0"/>
              <a:t>For emails regarding release changes and lake level updates email</a:t>
            </a:r>
          </a:p>
          <a:p>
            <a:pPr marL="800100" lvl="1" indent="-342900">
              <a:buFont typeface="Arial" pitchFamily="34" charset="0"/>
              <a:buChar char="•"/>
            </a:pPr>
            <a:r>
              <a:rPr lang="en-US" dirty="0">
                <a:hlinkClick r:id="rId2"/>
              </a:rPr>
              <a:t>UpperColumbiaWM@usace.army.mil</a:t>
            </a:r>
            <a:endParaRPr lang="en-US" dirty="0"/>
          </a:p>
          <a:p>
            <a:pPr marL="800100" lvl="1" indent="-342900">
              <a:buFont typeface="Arial" pitchFamily="34" charset="0"/>
              <a:buChar char="•"/>
            </a:pPr>
            <a:r>
              <a:rPr lang="en-US" dirty="0">
                <a:hlinkClick r:id="rId3"/>
              </a:rPr>
              <a:t>Leon.Basdekas@usace.army.mil</a:t>
            </a:r>
            <a:endParaRPr lang="en-US" dirty="0"/>
          </a:p>
          <a:p>
            <a:endParaRPr lang="en-US" dirty="0"/>
          </a:p>
          <a:p>
            <a:r>
              <a:rPr lang="en-US" dirty="0"/>
              <a:t>General Queries call 206-764-6702</a:t>
            </a:r>
          </a:p>
          <a:p>
            <a:endParaRPr lang="en-US" dirty="0"/>
          </a:p>
          <a:p>
            <a:r>
              <a:rPr lang="en-US" dirty="0"/>
              <a:t>Seattle District water management data website :</a:t>
            </a:r>
          </a:p>
          <a:p>
            <a:r>
              <a:rPr lang="en-US" dirty="0">
                <a:hlinkClick r:id="rId4"/>
              </a:rPr>
              <a:t>http://www.nwd-wc.usace.army.mil/nws/hh/www/index.html#</a:t>
            </a:r>
            <a:endParaRPr lang="en-US" dirty="0"/>
          </a:p>
          <a:p>
            <a:endParaRPr lang="en-US" dirty="0"/>
          </a:p>
        </p:txBody>
      </p:sp>
      <p:pic>
        <p:nvPicPr>
          <p:cNvPr id="4" name="Picture 3">
            <a:extLst>
              <a:ext uri="{FF2B5EF4-FFF2-40B4-BE49-F238E27FC236}">
                <a16:creationId xmlns:a16="http://schemas.microsoft.com/office/drawing/2014/main" id="{F0C654DB-3871-F830-C46B-63E55B6CCCB6}"/>
              </a:ext>
            </a:extLst>
          </p:cNvPr>
          <p:cNvPicPr>
            <a:picLocks noChangeAspect="1"/>
          </p:cNvPicPr>
          <p:nvPr/>
        </p:nvPicPr>
        <p:blipFill>
          <a:blip r:embed="rId5"/>
          <a:stretch>
            <a:fillRect/>
          </a:stretch>
        </p:blipFill>
        <p:spPr>
          <a:xfrm>
            <a:off x="402895" y="3549917"/>
            <a:ext cx="4624079" cy="3202461"/>
          </a:xfrm>
          <a:prstGeom prst="rect">
            <a:avLst/>
          </a:prstGeom>
        </p:spPr>
      </p:pic>
      <p:sp>
        <p:nvSpPr>
          <p:cNvPr id="5" name="Oval 4">
            <a:extLst>
              <a:ext uri="{FF2B5EF4-FFF2-40B4-BE49-F238E27FC236}">
                <a16:creationId xmlns:a16="http://schemas.microsoft.com/office/drawing/2014/main" id="{5D55F930-E020-7951-E1FF-1A79D0615886}"/>
              </a:ext>
            </a:extLst>
          </p:cNvPr>
          <p:cNvSpPr/>
          <p:nvPr/>
        </p:nvSpPr>
        <p:spPr>
          <a:xfrm>
            <a:off x="327037" y="5173726"/>
            <a:ext cx="947874" cy="16726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A6284AB6-0A06-BD64-C483-C2B7F776ED2C}"/>
              </a:ext>
            </a:extLst>
          </p:cNvPr>
          <p:cNvCxnSpPr/>
          <p:nvPr/>
        </p:nvCxnSpPr>
        <p:spPr>
          <a:xfrm flipV="1">
            <a:off x="1274911" y="4821874"/>
            <a:ext cx="5043818" cy="435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6D63D96-119C-47FC-6BFE-BD3190FD1B1F}"/>
              </a:ext>
            </a:extLst>
          </p:cNvPr>
          <p:cNvPicPr>
            <a:picLocks noChangeAspect="1"/>
          </p:cNvPicPr>
          <p:nvPr/>
        </p:nvPicPr>
        <p:blipFill>
          <a:blip r:embed="rId6"/>
          <a:stretch>
            <a:fillRect/>
          </a:stretch>
        </p:blipFill>
        <p:spPr>
          <a:xfrm>
            <a:off x="6318729" y="3579036"/>
            <a:ext cx="4572086" cy="2852869"/>
          </a:xfrm>
          <a:prstGeom prst="rect">
            <a:avLst/>
          </a:prstGeom>
        </p:spPr>
      </p:pic>
    </p:spTree>
    <p:extLst>
      <p:ext uri="{BB962C8B-B14F-4D97-AF65-F5344CB8AC3E}">
        <p14:creationId xmlns:p14="http://schemas.microsoft.com/office/powerpoint/2010/main" val="1110613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49EFF-2AE6-67F4-1919-8EFC32479ECD}"/>
              </a:ext>
            </a:extLst>
          </p:cNvPr>
          <p:cNvPicPr>
            <a:picLocks noChangeAspect="1"/>
          </p:cNvPicPr>
          <p:nvPr/>
        </p:nvPicPr>
        <p:blipFill>
          <a:blip r:embed="rId3"/>
          <a:stretch>
            <a:fillRect/>
          </a:stretch>
        </p:blipFill>
        <p:spPr>
          <a:xfrm>
            <a:off x="1834851" y="283191"/>
            <a:ext cx="8669263" cy="6291617"/>
          </a:xfrm>
          <a:prstGeom prst="rect">
            <a:avLst/>
          </a:prstGeom>
        </p:spPr>
      </p:pic>
      <p:sp>
        <p:nvSpPr>
          <p:cNvPr id="3" name="TextBox 2">
            <a:extLst>
              <a:ext uri="{FF2B5EF4-FFF2-40B4-BE49-F238E27FC236}">
                <a16:creationId xmlns:a16="http://schemas.microsoft.com/office/drawing/2014/main" id="{B192C2FF-D8DB-4251-FF10-A629DC2572AD}"/>
              </a:ext>
            </a:extLst>
          </p:cNvPr>
          <p:cNvSpPr txBox="1"/>
          <p:nvPr/>
        </p:nvSpPr>
        <p:spPr>
          <a:xfrm>
            <a:off x="8129240" y="4028956"/>
            <a:ext cx="1616927" cy="646331"/>
          </a:xfrm>
          <a:prstGeom prst="rect">
            <a:avLst/>
          </a:prstGeom>
          <a:noFill/>
        </p:spPr>
        <p:txBody>
          <a:bodyPr wrap="square" rtlCol="0">
            <a:spAutoFit/>
          </a:bodyPr>
          <a:lstStyle/>
          <a:p>
            <a:r>
              <a:rPr lang="en-US" sz="1200" dirty="0"/>
              <a:t>05 July outflows reduced to 8.5 </a:t>
            </a:r>
            <a:r>
              <a:rPr lang="en-US" sz="1200" dirty="0" err="1"/>
              <a:t>kcfs</a:t>
            </a:r>
            <a:endParaRPr lang="en-US" sz="1200" dirty="0"/>
          </a:p>
          <a:p>
            <a:r>
              <a:rPr lang="en-US" sz="1200" dirty="0"/>
              <a:t>(Bull trout min 6 </a:t>
            </a:r>
            <a:r>
              <a:rPr lang="en-US" sz="1200" dirty="0" err="1"/>
              <a:t>kcfs</a:t>
            </a:r>
            <a:r>
              <a:rPr lang="en-US" sz="1200" dirty="0"/>
              <a:t>) </a:t>
            </a:r>
          </a:p>
        </p:txBody>
      </p:sp>
      <p:cxnSp>
        <p:nvCxnSpPr>
          <p:cNvPr id="5" name="Straight Arrow Connector 4">
            <a:extLst>
              <a:ext uri="{FF2B5EF4-FFF2-40B4-BE49-F238E27FC236}">
                <a16:creationId xmlns:a16="http://schemas.microsoft.com/office/drawing/2014/main" id="{D8DAF7EE-8C27-393F-277C-6C65503692FD}"/>
              </a:ext>
            </a:extLst>
          </p:cNvPr>
          <p:cNvCxnSpPr/>
          <p:nvPr/>
        </p:nvCxnSpPr>
        <p:spPr>
          <a:xfrm flipH="1">
            <a:off x="7984274" y="4633344"/>
            <a:ext cx="289932" cy="3735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632E6C2-1F50-C9CF-B1A9-F0DE30C167A8}"/>
              </a:ext>
            </a:extLst>
          </p:cNvPr>
          <p:cNvSpPr txBox="1"/>
          <p:nvPr/>
        </p:nvSpPr>
        <p:spPr>
          <a:xfrm>
            <a:off x="7984274" y="1768550"/>
            <a:ext cx="1616927" cy="461665"/>
          </a:xfrm>
          <a:prstGeom prst="rect">
            <a:avLst/>
          </a:prstGeom>
          <a:noFill/>
        </p:spPr>
        <p:txBody>
          <a:bodyPr wrap="square" rtlCol="0">
            <a:spAutoFit/>
          </a:bodyPr>
          <a:lstStyle/>
          <a:p>
            <a:r>
              <a:rPr lang="en-US" sz="1200" dirty="0"/>
              <a:t>15 July peak elevation 2452.4 ft </a:t>
            </a:r>
          </a:p>
        </p:txBody>
      </p:sp>
      <p:cxnSp>
        <p:nvCxnSpPr>
          <p:cNvPr id="7" name="Straight Arrow Connector 6">
            <a:extLst>
              <a:ext uri="{FF2B5EF4-FFF2-40B4-BE49-F238E27FC236}">
                <a16:creationId xmlns:a16="http://schemas.microsoft.com/office/drawing/2014/main" id="{330E580A-DC45-22E9-0CFC-BC34F2973A86}"/>
              </a:ext>
            </a:extLst>
          </p:cNvPr>
          <p:cNvCxnSpPr>
            <a:cxnSpLocks/>
          </p:cNvCxnSpPr>
          <p:nvPr/>
        </p:nvCxnSpPr>
        <p:spPr>
          <a:xfrm flipH="1" flipV="1">
            <a:off x="8129240" y="1164162"/>
            <a:ext cx="245328" cy="46166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90B8DDE-AD20-1CBE-01F0-6C94E1D45776}"/>
              </a:ext>
            </a:extLst>
          </p:cNvPr>
          <p:cNvSpPr txBox="1"/>
          <p:nvPr/>
        </p:nvSpPr>
        <p:spPr>
          <a:xfrm>
            <a:off x="10504114" y="1768549"/>
            <a:ext cx="1616927" cy="276999"/>
          </a:xfrm>
          <a:prstGeom prst="rect">
            <a:avLst/>
          </a:prstGeom>
          <a:noFill/>
        </p:spPr>
        <p:txBody>
          <a:bodyPr wrap="square" rtlCol="0">
            <a:spAutoFit/>
          </a:bodyPr>
          <a:lstStyle/>
          <a:p>
            <a:r>
              <a:rPr lang="en-US" sz="1200" dirty="0"/>
              <a:t>End Sept. 2439.5  ft </a:t>
            </a:r>
          </a:p>
        </p:txBody>
      </p:sp>
      <p:cxnSp>
        <p:nvCxnSpPr>
          <p:cNvPr id="10" name="Straight Arrow Connector 9">
            <a:extLst>
              <a:ext uri="{FF2B5EF4-FFF2-40B4-BE49-F238E27FC236}">
                <a16:creationId xmlns:a16="http://schemas.microsoft.com/office/drawing/2014/main" id="{7B166A4F-9A0A-A5A3-2274-AD73BF23B416}"/>
              </a:ext>
            </a:extLst>
          </p:cNvPr>
          <p:cNvCxnSpPr>
            <a:cxnSpLocks/>
            <a:stCxn id="9" idx="1"/>
          </p:cNvCxnSpPr>
          <p:nvPr/>
        </p:nvCxnSpPr>
        <p:spPr>
          <a:xfrm flipH="1" flipV="1">
            <a:off x="9746167" y="1555539"/>
            <a:ext cx="757947" cy="3515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62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p:txBody>
          <a:bodyPr/>
          <a:lstStyle/>
          <a:p>
            <a:pPr algn="ctr"/>
            <a:r>
              <a:rPr lang="en-US" dirty="0"/>
              <a:t>General background</a:t>
            </a:r>
          </a:p>
        </p:txBody>
      </p:sp>
      <p:pic>
        <p:nvPicPr>
          <p:cNvPr id="16" name="Content Placeholder 15">
            <a:extLst>
              <a:ext uri="{FF2B5EF4-FFF2-40B4-BE49-F238E27FC236}">
                <a16:creationId xmlns:a16="http://schemas.microsoft.com/office/drawing/2014/main" id="{F4E633A0-F89F-EB27-A8C1-9A954259ED03}"/>
              </a:ext>
            </a:extLst>
          </p:cNvPr>
          <p:cNvPicPr>
            <a:picLocks noGrp="1" noChangeAspect="1"/>
          </p:cNvPicPr>
          <p:nvPr>
            <p:ph sz="quarter" idx="10"/>
          </p:nvPr>
        </p:nvPicPr>
        <p:blipFill>
          <a:blip r:embed="rId2"/>
          <a:stretch>
            <a:fillRect/>
          </a:stretch>
        </p:blipFill>
        <p:spPr>
          <a:xfrm>
            <a:off x="2801990" y="1028700"/>
            <a:ext cx="6588020" cy="5600700"/>
          </a:xfrm>
          <a:prstGeom prst="rect">
            <a:avLst/>
          </a:prstGeom>
        </p:spPr>
      </p:pic>
      <p:sp>
        <p:nvSpPr>
          <p:cNvPr id="17" name="Oval 16">
            <a:extLst>
              <a:ext uri="{FF2B5EF4-FFF2-40B4-BE49-F238E27FC236}">
                <a16:creationId xmlns:a16="http://schemas.microsoft.com/office/drawing/2014/main" id="{CE6C7483-99F5-33C0-249F-CC5453C1ECEB}"/>
              </a:ext>
            </a:extLst>
          </p:cNvPr>
          <p:cNvSpPr/>
          <p:nvPr/>
        </p:nvSpPr>
        <p:spPr>
          <a:xfrm rot="923358">
            <a:off x="6241002" y="5051394"/>
            <a:ext cx="2574524" cy="1438183"/>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0771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CBC51ED-A351-2E8A-2203-FF27F46B199A}"/>
              </a:ext>
            </a:extLst>
          </p:cNvPr>
          <p:cNvSpPr txBox="1"/>
          <p:nvPr/>
        </p:nvSpPr>
        <p:spPr>
          <a:xfrm>
            <a:off x="5853976" y="3667012"/>
            <a:ext cx="1257300" cy="400110"/>
          </a:xfrm>
          <a:prstGeom prst="rect">
            <a:avLst/>
          </a:prstGeom>
          <a:noFill/>
        </p:spPr>
        <p:txBody>
          <a:bodyPr wrap="square" rtlCol="0">
            <a:spAutoFit/>
          </a:bodyPr>
          <a:lstStyle/>
          <a:p>
            <a:pPr algn="ctr"/>
            <a:r>
              <a:rPr lang="en-US" sz="1000" dirty="0"/>
              <a:t>Libby May1 SWE ~83% of average</a:t>
            </a:r>
          </a:p>
        </p:txBody>
      </p:sp>
      <p:pic>
        <p:nvPicPr>
          <p:cNvPr id="4" name="Picture 3">
            <a:extLst>
              <a:ext uri="{FF2B5EF4-FFF2-40B4-BE49-F238E27FC236}">
                <a16:creationId xmlns:a16="http://schemas.microsoft.com/office/drawing/2014/main" id="{8C11EE75-47D1-68EA-E4D8-D7E74D3474C7}"/>
              </a:ext>
            </a:extLst>
          </p:cNvPr>
          <p:cNvPicPr>
            <a:picLocks noChangeAspect="1"/>
          </p:cNvPicPr>
          <p:nvPr/>
        </p:nvPicPr>
        <p:blipFill>
          <a:blip r:embed="rId3"/>
          <a:stretch>
            <a:fillRect/>
          </a:stretch>
        </p:blipFill>
        <p:spPr>
          <a:xfrm>
            <a:off x="-21053" y="961901"/>
            <a:ext cx="12234106" cy="5029200"/>
          </a:xfrm>
          <a:prstGeom prst="rect">
            <a:avLst/>
          </a:prstGeom>
        </p:spPr>
      </p:pic>
      <p:sp>
        <p:nvSpPr>
          <p:cNvPr id="3" name="Title 2">
            <a:extLst>
              <a:ext uri="{FF2B5EF4-FFF2-40B4-BE49-F238E27FC236}">
                <a16:creationId xmlns:a16="http://schemas.microsoft.com/office/drawing/2014/main" id="{790EFC2E-4357-52A7-1B0D-FEDA0A799CF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3236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251AB6-2659-9BFE-8B96-8C3FC603A4F7}"/>
              </a:ext>
            </a:extLst>
          </p:cNvPr>
          <p:cNvPicPr>
            <a:picLocks noChangeAspect="1"/>
          </p:cNvPicPr>
          <p:nvPr/>
        </p:nvPicPr>
        <p:blipFill>
          <a:blip r:embed="rId3"/>
          <a:stretch>
            <a:fillRect/>
          </a:stretch>
        </p:blipFill>
        <p:spPr>
          <a:xfrm>
            <a:off x="1540254" y="741201"/>
            <a:ext cx="3526268" cy="5618906"/>
          </a:xfrm>
          <a:prstGeom prst="rect">
            <a:avLst/>
          </a:prstGeom>
        </p:spPr>
      </p:pic>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p:txBody>
          <a:bodyPr/>
          <a:lstStyle/>
          <a:p>
            <a:pPr algn="ctr"/>
            <a:r>
              <a:rPr lang="en-US" dirty="0"/>
              <a:t>Basin snow</a:t>
            </a:r>
          </a:p>
        </p:txBody>
      </p:sp>
      <p:sp>
        <p:nvSpPr>
          <p:cNvPr id="10" name="TextBox 9">
            <a:extLst>
              <a:ext uri="{FF2B5EF4-FFF2-40B4-BE49-F238E27FC236}">
                <a16:creationId xmlns:a16="http://schemas.microsoft.com/office/drawing/2014/main" id="{3CBC51ED-A351-2E8A-2203-FF27F46B199A}"/>
              </a:ext>
            </a:extLst>
          </p:cNvPr>
          <p:cNvSpPr txBox="1"/>
          <p:nvPr/>
        </p:nvSpPr>
        <p:spPr>
          <a:xfrm>
            <a:off x="1737698" y="2463835"/>
            <a:ext cx="1257300" cy="400110"/>
          </a:xfrm>
          <a:prstGeom prst="rect">
            <a:avLst/>
          </a:prstGeom>
          <a:solidFill>
            <a:srgbClr val="FFFFFF"/>
          </a:solidFill>
        </p:spPr>
        <p:txBody>
          <a:bodyPr wrap="square" rtlCol="0">
            <a:spAutoFit/>
          </a:bodyPr>
          <a:lstStyle/>
          <a:p>
            <a:pPr algn="ctr"/>
            <a:r>
              <a:rPr lang="en-US" sz="1000" dirty="0"/>
              <a:t>Libby May16 SWE ~62.1% of average</a:t>
            </a:r>
          </a:p>
        </p:txBody>
      </p:sp>
      <p:pic>
        <p:nvPicPr>
          <p:cNvPr id="12" name="Picture 11">
            <a:extLst>
              <a:ext uri="{FF2B5EF4-FFF2-40B4-BE49-F238E27FC236}">
                <a16:creationId xmlns:a16="http://schemas.microsoft.com/office/drawing/2014/main" id="{9CF987EB-48E6-4F2F-AD2A-B087BD5B08DA}"/>
              </a:ext>
            </a:extLst>
          </p:cNvPr>
          <p:cNvPicPr>
            <a:picLocks noChangeAspect="1"/>
          </p:cNvPicPr>
          <p:nvPr/>
        </p:nvPicPr>
        <p:blipFill rotWithShape="1">
          <a:blip r:embed="rId4"/>
          <a:srcRect t="20249" r="41691" b="10403"/>
          <a:stretch/>
        </p:blipFill>
        <p:spPr>
          <a:xfrm>
            <a:off x="5066522" y="1010430"/>
            <a:ext cx="7109012" cy="4544902"/>
          </a:xfrm>
          <a:prstGeom prst="rect">
            <a:avLst/>
          </a:prstGeom>
        </p:spPr>
      </p:pic>
      <p:pic>
        <p:nvPicPr>
          <p:cNvPr id="2" name="Picture 1">
            <a:extLst>
              <a:ext uri="{FF2B5EF4-FFF2-40B4-BE49-F238E27FC236}">
                <a16:creationId xmlns:a16="http://schemas.microsoft.com/office/drawing/2014/main" id="{7EEE586E-6C45-2809-6D17-4584AE88371B}"/>
              </a:ext>
            </a:extLst>
          </p:cNvPr>
          <p:cNvPicPr>
            <a:picLocks noChangeAspect="1"/>
          </p:cNvPicPr>
          <p:nvPr/>
        </p:nvPicPr>
        <p:blipFill>
          <a:blip r:embed="rId5"/>
          <a:stretch>
            <a:fillRect/>
          </a:stretch>
        </p:blipFill>
        <p:spPr>
          <a:xfrm>
            <a:off x="380866" y="961901"/>
            <a:ext cx="11521814" cy="5029200"/>
          </a:xfrm>
          <a:prstGeom prst="rect">
            <a:avLst/>
          </a:prstGeom>
        </p:spPr>
      </p:pic>
      <p:sp>
        <p:nvSpPr>
          <p:cNvPr id="3" name="TextBox 2">
            <a:extLst>
              <a:ext uri="{FF2B5EF4-FFF2-40B4-BE49-F238E27FC236}">
                <a16:creationId xmlns:a16="http://schemas.microsoft.com/office/drawing/2014/main" id="{D6C3E745-6728-718C-3696-4C4C0750917B}"/>
              </a:ext>
            </a:extLst>
          </p:cNvPr>
          <p:cNvSpPr txBox="1"/>
          <p:nvPr/>
        </p:nvSpPr>
        <p:spPr>
          <a:xfrm>
            <a:off x="6083981" y="2475124"/>
            <a:ext cx="1671485" cy="400110"/>
          </a:xfrm>
          <a:prstGeom prst="rect">
            <a:avLst/>
          </a:prstGeom>
          <a:solidFill>
            <a:srgbClr val="FFFFFF"/>
          </a:solidFill>
        </p:spPr>
        <p:txBody>
          <a:bodyPr wrap="square" rtlCol="0">
            <a:spAutoFit/>
          </a:bodyPr>
          <a:lstStyle/>
          <a:p>
            <a:pPr algn="ctr"/>
            <a:r>
              <a:rPr lang="en-US" sz="1000" dirty="0"/>
              <a:t>Libby May16 SWE ~62.1% of average</a:t>
            </a:r>
          </a:p>
        </p:txBody>
      </p:sp>
    </p:spTree>
    <p:extLst>
      <p:ext uri="{BB962C8B-B14F-4D97-AF65-F5344CB8AC3E}">
        <p14:creationId xmlns:p14="http://schemas.microsoft.com/office/powerpoint/2010/main" val="208560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5446713" y="6426200"/>
            <a:ext cx="977900" cy="241300"/>
          </a:xfrm>
          <a:prstGeom prst="rect">
            <a:avLst/>
          </a:prstGeom>
        </p:spPr>
        <p:txBody>
          <a:bodyPr/>
          <a:lstStyle/>
          <a:p>
            <a:pPr>
              <a:defRPr/>
            </a:pPr>
            <a:fld id="{6A0F1BE9-3C16-41C4-881F-046A54A4CB0A}" type="slidenum">
              <a:rPr lang="en-US" smtClean="0">
                <a:solidFill>
                  <a:srgbClr val="000000">
                    <a:lumMod val="75000"/>
                    <a:lumOff val="25000"/>
                  </a:srgbClr>
                </a:solidFill>
              </a:rPr>
              <a:pPr>
                <a:defRPr/>
              </a:pPr>
              <a:t>5</a:t>
            </a:fld>
            <a:endParaRPr lang="en-US" dirty="0">
              <a:solidFill>
                <a:srgbClr val="000000">
                  <a:lumMod val="75000"/>
                  <a:lumOff val="25000"/>
                </a:srgbClr>
              </a:solidFill>
            </a:endParaRPr>
          </a:p>
        </p:txBody>
      </p:sp>
      <p:sp>
        <p:nvSpPr>
          <p:cNvPr id="7" name="Content Placeholder 3"/>
          <p:cNvSpPr>
            <a:spLocks noGrp="1"/>
          </p:cNvSpPr>
          <p:nvPr>
            <p:ph sz="quarter" idx="4294967295"/>
          </p:nvPr>
        </p:nvSpPr>
        <p:spPr>
          <a:xfrm>
            <a:off x="406400" y="1225550"/>
            <a:ext cx="5791200" cy="4718050"/>
          </a:xfrm>
          <a:prstGeom prst="rect">
            <a:avLst/>
          </a:prstGeom>
        </p:spPr>
        <p:txBody>
          <a:bodyPr/>
          <a:lstStyle/>
          <a:p>
            <a:pPr marL="342900" indent="-342900">
              <a:buFont typeface="Arial" panose="020B0604020202020204" pitchFamily="34" charset="0"/>
              <a:buChar char="•"/>
            </a:pPr>
            <a:r>
              <a:rPr lang="en-US" sz="2000" dirty="0"/>
              <a:t>April-August inflow forecast for Libby Dam is 5.13 million acre-feet (MAF)</a:t>
            </a:r>
          </a:p>
          <a:p>
            <a:pPr marL="665162" lvl="2" indent="-342900">
              <a:buFont typeface="Courier New" panose="02070309020205020404" pitchFamily="49" charset="0"/>
              <a:buChar char="o"/>
            </a:pPr>
            <a:r>
              <a:rPr lang="en-US" sz="1800" dirty="0"/>
              <a:t>Forecast is 82% of average</a:t>
            </a:r>
          </a:p>
          <a:p>
            <a:pPr marL="665162" lvl="2" indent="-342900">
              <a:buFont typeface="Courier New" panose="02070309020205020404" pitchFamily="49" charset="0"/>
              <a:buChar char="o"/>
            </a:pPr>
            <a:r>
              <a:rPr lang="en-US" sz="1800" dirty="0"/>
              <a:t>Sturgeon Volume is 0.8 MAF</a:t>
            </a:r>
          </a:p>
          <a:p>
            <a:pPr marL="665162" lvl="2" indent="-342900">
              <a:buFont typeface="Courier New" panose="02070309020205020404" pitchFamily="49" charset="0"/>
              <a:buChar char="o"/>
            </a:pPr>
            <a:r>
              <a:rPr lang="en-US" sz="1800" dirty="0"/>
              <a:t>Bull trout minimum flows following the Sturgeon Pulse through Aug 31 is 7 kcfs</a:t>
            </a:r>
          </a:p>
          <a:p>
            <a:pPr marL="665162" lvl="2" indent="-342900">
              <a:buFont typeface="Courier New" panose="02070309020205020404" pitchFamily="49" charset="0"/>
              <a:buChar char="o"/>
            </a:pPr>
            <a:endParaRPr lang="en-US" sz="1800" dirty="0"/>
          </a:p>
          <a:p>
            <a:pPr marL="665162" lvl="2" indent="-342900">
              <a:buFont typeface="Courier New" panose="02070309020205020404" pitchFamily="49" charset="0"/>
              <a:buChar char="o"/>
            </a:pPr>
            <a:endParaRPr lang="en-US" sz="1800" dirty="0"/>
          </a:p>
          <a:p>
            <a:pPr marL="342900" lvl="1" indent="-342900">
              <a:buFont typeface="Arial" panose="020B0604020202020204" pitchFamily="34" charset="0"/>
              <a:buChar char="•"/>
            </a:pPr>
            <a:r>
              <a:rPr lang="en-US" sz="2000" dirty="0"/>
              <a:t>Libby Water Supply Forecast Trend:</a:t>
            </a:r>
          </a:p>
        </p:txBody>
      </p:sp>
      <p:sp>
        <p:nvSpPr>
          <p:cNvPr id="8" name="Content Placeholder 4"/>
          <p:cNvSpPr>
            <a:spLocks noGrp="1"/>
          </p:cNvSpPr>
          <p:nvPr>
            <p:ph sz="quarter" idx="4294967295"/>
          </p:nvPr>
        </p:nvSpPr>
        <p:spPr>
          <a:xfrm>
            <a:off x="5892800" y="1225550"/>
            <a:ext cx="5689600" cy="4718050"/>
          </a:xfrm>
          <a:prstGeom prst="rect">
            <a:avLst/>
          </a:prstGeom>
        </p:spPr>
        <p:txBody>
          <a:bodyPr/>
          <a:lstStyle/>
          <a:p>
            <a:pPr marL="665162" lvl="2" indent="-342900">
              <a:buFont typeface="Courier New" panose="02070309020205020404" pitchFamily="49" charset="0"/>
              <a:buChar char="o"/>
            </a:pPr>
            <a:r>
              <a:rPr lang="en-US" sz="1800" dirty="0">
                <a:solidFill>
                  <a:schemeClr val="tx1"/>
                </a:solidFill>
              </a:rPr>
              <a:t>Libby flow augmentation draft to 10 ft from full (2449 ft) end of September</a:t>
            </a:r>
            <a:endParaRPr lang="en-US" sz="2000" dirty="0"/>
          </a:p>
          <a:p>
            <a:endParaRPr lang="en-US" dirty="0"/>
          </a:p>
        </p:txBody>
      </p:sp>
      <p:pic>
        <p:nvPicPr>
          <p:cNvPr id="6" name="Picture 5">
            <a:extLst>
              <a:ext uri="{FF2B5EF4-FFF2-40B4-BE49-F238E27FC236}">
                <a16:creationId xmlns:a16="http://schemas.microsoft.com/office/drawing/2014/main" id="{D7EAD092-19F7-95F4-386C-760EC062D7BF}"/>
              </a:ext>
            </a:extLst>
          </p:cNvPr>
          <p:cNvPicPr>
            <a:picLocks noChangeAspect="1"/>
          </p:cNvPicPr>
          <p:nvPr/>
        </p:nvPicPr>
        <p:blipFill>
          <a:blip r:embed="rId3"/>
          <a:stretch>
            <a:fillRect/>
          </a:stretch>
        </p:blipFill>
        <p:spPr>
          <a:xfrm>
            <a:off x="166687" y="3928669"/>
            <a:ext cx="11858625" cy="2800350"/>
          </a:xfrm>
          <a:prstGeom prst="rect">
            <a:avLst/>
          </a:prstGeom>
        </p:spPr>
      </p:pic>
      <p:sp>
        <p:nvSpPr>
          <p:cNvPr id="5" name="Title 4">
            <a:extLst>
              <a:ext uri="{FF2B5EF4-FFF2-40B4-BE49-F238E27FC236}">
                <a16:creationId xmlns:a16="http://schemas.microsoft.com/office/drawing/2014/main" id="{A5E8757D-81FD-73E2-BD67-EDBAB4B6A747}"/>
              </a:ext>
            </a:extLst>
          </p:cNvPr>
          <p:cNvSpPr>
            <a:spLocks noGrp="1"/>
          </p:cNvSpPr>
          <p:nvPr>
            <p:ph type="title"/>
          </p:nvPr>
        </p:nvSpPr>
        <p:spPr/>
        <p:txBody>
          <a:bodyPr/>
          <a:lstStyle/>
          <a:p>
            <a:pPr algn="ctr"/>
            <a:r>
              <a:rPr lang="en-US" sz="3200" dirty="0"/>
              <a:t>MAY 1</a:t>
            </a:r>
            <a:r>
              <a:rPr lang="en-US" sz="3200" baseline="30000" dirty="0"/>
              <a:t>st</a:t>
            </a:r>
            <a:r>
              <a:rPr lang="en-US" sz="3200" dirty="0"/>
              <a:t> Water Supply Forecast and </a:t>
            </a:r>
            <a:r>
              <a:rPr lang="en-US" sz="3200" dirty="0" err="1"/>
              <a:t>biop</a:t>
            </a:r>
            <a:r>
              <a:rPr lang="en-US" sz="3200" dirty="0"/>
              <a:t> objectives</a:t>
            </a:r>
            <a:endParaRPr lang="en-US" dirty="0"/>
          </a:p>
        </p:txBody>
      </p:sp>
    </p:spTree>
    <p:extLst>
      <p:ext uri="{BB962C8B-B14F-4D97-AF65-F5344CB8AC3E}">
        <p14:creationId xmlns:p14="http://schemas.microsoft.com/office/powerpoint/2010/main" val="325847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DC50C6-B502-08FC-9C69-957F106979F9}"/>
              </a:ext>
            </a:extLst>
          </p:cNvPr>
          <p:cNvPicPr>
            <a:picLocks noChangeAspect="1"/>
          </p:cNvPicPr>
          <p:nvPr/>
        </p:nvPicPr>
        <p:blipFill>
          <a:blip r:embed="rId2"/>
          <a:stretch>
            <a:fillRect/>
          </a:stretch>
        </p:blipFill>
        <p:spPr>
          <a:xfrm>
            <a:off x="176212" y="1009650"/>
            <a:ext cx="11839575" cy="4838700"/>
          </a:xfrm>
          <a:prstGeom prst="rect">
            <a:avLst/>
          </a:prstGeom>
        </p:spPr>
      </p:pic>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p:txBody>
          <a:bodyPr/>
          <a:lstStyle/>
          <a:p>
            <a:pPr algn="ctr"/>
            <a:r>
              <a:rPr lang="en-US" dirty="0"/>
              <a:t>Observed inflows</a:t>
            </a:r>
          </a:p>
        </p:txBody>
      </p:sp>
      <p:sp>
        <p:nvSpPr>
          <p:cNvPr id="6" name="TextBox 5">
            <a:extLst>
              <a:ext uri="{FF2B5EF4-FFF2-40B4-BE49-F238E27FC236}">
                <a16:creationId xmlns:a16="http://schemas.microsoft.com/office/drawing/2014/main" id="{DD0550AB-EC0A-2543-9857-F28C0F680ACE}"/>
              </a:ext>
            </a:extLst>
          </p:cNvPr>
          <p:cNvSpPr txBox="1"/>
          <p:nvPr/>
        </p:nvSpPr>
        <p:spPr>
          <a:xfrm>
            <a:off x="1690255" y="2113936"/>
            <a:ext cx="5192326" cy="646331"/>
          </a:xfrm>
          <a:prstGeom prst="rect">
            <a:avLst/>
          </a:prstGeom>
          <a:noFill/>
        </p:spPr>
        <p:txBody>
          <a:bodyPr wrap="square" rtlCol="0">
            <a:spAutoFit/>
          </a:bodyPr>
          <a:lstStyle/>
          <a:p>
            <a:r>
              <a:rPr lang="en-US" dirty="0"/>
              <a:t>4.788 </a:t>
            </a:r>
            <a:r>
              <a:rPr lang="en-US" dirty="0" err="1"/>
              <a:t>Maf</a:t>
            </a:r>
            <a:r>
              <a:rPr lang="en-US" dirty="0"/>
              <a:t> Apr – Aug. 79% of normal</a:t>
            </a:r>
          </a:p>
          <a:p>
            <a:r>
              <a:rPr lang="en-US" dirty="0"/>
              <a:t>6.387 </a:t>
            </a:r>
            <a:r>
              <a:rPr lang="en-US" dirty="0" err="1"/>
              <a:t>Maf</a:t>
            </a:r>
            <a:r>
              <a:rPr lang="en-US" dirty="0"/>
              <a:t> WY 2024 Oct. – Sept. 80% of  normal</a:t>
            </a:r>
          </a:p>
        </p:txBody>
      </p:sp>
    </p:spTree>
    <p:extLst>
      <p:ext uri="{BB962C8B-B14F-4D97-AF65-F5344CB8AC3E}">
        <p14:creationId xmlns:p14="http://schemas.microsoft.com/office/powerpoint/2010/main" val="407644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p:txBody>
          <a:bodyPr/>
          <a:lstStyle/>
          <a:p>
            <a:pPr algn="ctr"/>
            <a:r>
              <a:rPr lang="en-US" dirty="0"/>
              <a:t>General background</a:t>
            </a:r>
          </a:p>
        </p:txBody>
      </p:sp>
      <p:pic>
        <p:nvPicPr>
          <p:cNvPr id="8" name="Picture 7">
            <a:extLst>
              <a:ext uri="{FF2B5EF4-FFF2-40B4-BE49-F238E27FC236}">
                <a16:creationId xmlns:a16="http://schemas.microsoft.com/office/drawing/2014/main" id="{8146E513-C28A-3F95-6309-CFA8F4A245FB}"/>
              </a:ext>
            </a:extLst>
          </p:cNvPr>
          <p:cNvPicPr>
            <a:picLocks noChangeAspect="1"/>
          </p:cNvPicPr>
          <p:nvPr/>
        </p:nvPicPr>
        <p:blipFill>
          <a:blip r:embed="rId2"/>
          <a:stretch>
            <a:fillRect/>
          </a:stretch>
        </p:blipFill>
        <p:spPr>
          <a:xfrm>
            <a:off x="1761368" y="286239"/>
            <a:ext cx="8669263" cy="6285521"/>
          </a:xfrm>
          <a:prstGeom prst="rect">
            <a:avLst/>
          </a:prstGeom>
        </p:spPr>
      </p:pic>
    </p:spTree>
    <p:extLst>
      <p:ext uri="{BB962C8B-B14F-4D97-AF65-F5344CB8AC3E}">
        <p14:creationId xmlns:p14="http://schemas.microsoft.com/office/powerpoint/2010/main" val="3074685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2C2629-ED77-9AEB-B6BF-A12A70F1D9DC}"/>
              </a:ext>
            </a:extLst>
          </p:cNvPr>
          <p:cNvPicPr>
            <a:picLocks noChangeAspect="1"/>
          </p:cNvPicPr>
          <p:nvPr/>
        </p:nvPicPr>
        <p:blipFill>
          <a:blip r:embed="rId3"/>
          <a:stretch>
            <a:fillRect/>
          </a:stretch>
        </p:blipFill>
        <p:spPr>
          <a:xfrm>
            <a:off x="1758320" y="280143"/>
            <a:ext cx="8675360" cy="6297714"/>
          </a:xfrm>
          <a:prstGeom prst="rect">
            <a:avLst/>
          </a:prstGeom>
        </p:spPr>
      </p:pic>
      <p:sp>
        <p:nvSpPr>
          <p:cNvPr id="3" name="TextBox 2">
            <a:extLst>
              <a:ext uri="{FF2B5EF4-FFF2-40B4-BE49-F238E27FC236}">
                <a16:creationId xmlns:a16="http://schemas.microsoft.com/office/drawing/2014/main" id="{B192C2FF-D8DB-4251-FF10-A629DC2572AD}"/>
              </a:ext>
            </a:extLst>
          </p:cNvPr>
          <p:cNvSpPr txBox="1"/>
          <p:nvPr/>
        </p:nvSpPr>
        <p:spPr>
          <a:xfrm>
            <a:off x="8127933" y="4109012"/>
            <a:ext cx="1616927" cy="646331"/>
          </a:xfrm>
          <a:prstGeom prst="rect">
            <a:avLst/>
          </a:prstGeom>
          <a:noFill/>
        </p:spPr>
        <p:txBody>
          <a:bodyPr wrap="square" rtlCol="0">
            <a:spAutoFit/>
          </a:bodyPr>
          <a:lstStyle/>
          <a:p>
            <a:r>
              <a:rPr lang="en-US" sz="1200" dirty="0"/>
              <a:t>05 July outflows reduced to 8.0 </a:t>
            </a:r>
            <a:r>
              <a:rPr lang="en-US" sz="1200" dirty="0" err="1"/>
              <a:t>kcfs</a:t>
            </a:r>
            <a:endParaRPr lang="en-US" sz="1200" dirty="0"/>
          </a:p>
          <a:p>
            <a:r>
              <a:rPr lang="en-US" sz="1200" dirty="0"/>
              <a:t>(Bull trout min 7 </a:t>
            </a:r>
            <a:r>
              <a:rPr lang="en-US" sz="1200" dirty="0" err="1"/>
              <a:t>kcfs</a:t>
            </a:r>
            <a:r>
              <a:rPr lang="en-US" sz="1200" dirty="0"/>
              <a:t>) </a:t>
            </a:r>
          </a:p>
        </p:txBody>
      </p:sp>
      <p:cxnSp>
        <p:nvCxnSpPr>
          <p:cNvPr id="5" name="Straight Arrow Connector 4">
            <a:extLst>
              <a:ext uri="{FF2B5EF4-FFF2-40B4-BE49-F238E27FC236}">
                <a16:creationId xmlns:a16="http://schemas.microsoft.com/office/drawing/2014/main" id="{D8DAF7EE-8C27-393F-277C-6C65503692FD}"/>
              </a:ext>
            </a:extLst>
          </p:cNvPr>
          <p:cNvCxnSpPr/>
          <p:nvPr/>
        </p:nvCxnSpPr>
        <p:spPr>
          <a:xfrm flipH="1">
            <a:off x="8580037" y="4791388"/>
            <a:ext cx="289932" cy="3735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632E6C2-1F50-C9CF-B1A9-F0DE30C167A8}"/>
              </a:ext>
            </a:extLst>
          </p:cNvPr>
          <p:cNvSpPr txBox="1"/>
          <p:nvPr/>
        </p:nvSpPr>
        <p:spPr>
          <a:xfrm>
            <a:off x="7984274" y="1768550"/>
            <a:ext cx="1616927" cy="461665"/>
          </a:xfrm>
          <a:prstGeom prst="rect">
            <a:avLst/>
          </a:prstGeom>
          <a:noFill/>
        </p:spPr>
        <p:txBody>
          <a:bodyPr wrap="square" rtlCol="0">
            <a:spAutoFit/>
          </a:bodyPr>
          <a:lstStyle/>
          <a:p>
            <a:r>
              <a:rPr lang="en-US" sz="1200" dirty="0"/>
              <a:t>20 July peak elevation 2456.14 ft </a:t>
            </a:r>
          </a:p>
        </p:txBody>
      </p:sp>
      <p:cxnSp>
        <p:nvCxnSpPr>
          <p:cNvPr id="7" name="Straight Arrow Connector 6">
            <a:extLst>
              <a:ext uri="{FF2B5EF4-FFF2-40B4-BE49-F238E27FC236}">
                <a16:creationId xmlns:a16="http://schemas.microsoft.com/office/drawing/2014/main" id="{330E580A-DC45-22E9-0CFC-BC34F2973A86}"/>
              </a:ext>
            </a:extLst>
          </p:cNvPr>
          <p:cNvCxnSpPr>
            <a:cxnSpLocks/>
          </p:cNvCxnSpPr>
          <p:nvPr/>
        </p:nvCxnSpPr>
        <p:spPr>
          <a:xfrm flipH="1" flipV="1">
            <a:off x="8127933" y="1072444"/>
            <a:ext cx="246635" cy="55338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90B8DDE-AD20-1CBE-01F0-6C94E1D45776}"/>
              </a:ext>
            </a:extLst>
          </p:cNvPr>
          <p:cNvSpPr txBox="1"/>
          <p:nvPr/>
        </p:nvSpPr>
        <p:spPr>
          <a:xfrm>
            <a:off x="10433680" y="1622021"/>
            <a:ext cx="1616927" cy="461665"/>
          </a:xfrm>
          <a:prstGeom prst="rect">
            <a:avLst/>
          </a:prstGeom>
          <a:noFill/>
        </p:spPr>
        <p:txBody>
          <a:bodyPr wrap="square" rtlCol="0">
            <a:spAutoFit/>
          </a:bodyPr>
          <a:lstStyle/>
          <a:p>
            <a:r>
              <a:rPr lang="en-US" sz="1200" dirty="0"/>
              <a:t>End Sept. 2449.68 ft</a:t>
            </a:r>
          </a:p>
          <a:p>
            <a:r>
              <a:rPr lang="en-US" sz="1200" dirty="0"/>
              <a:t>2449.0 ft 5 Oct. </a:t>
            </a:r>
          </a:p>
        </p:txBody>
      </p:sp>
      <p:cxnSp>
        <p:nvCxnSpPr>
          <p:cNvPr id="10" name="Straight Arrow Connector 9">
            <a:extLst>
              <a:ext uri="{FF2B5EF4-FFF2-40B4-BE49-F238E27FC236}">
                <a16:creationId xmlns:a16="http://schemas.microsoft.com/office/drawing/2014/main" id="{7B166A4F-9A0A-A5A3-2274-AD73BF23B416}"/>
              </a:ext>
            </a:extLst>
          </p:cNvPr>
          <p:cNvCxnSpPr>
            <a:cxnSpLocks/>
          </p:cNvCxnSpPr>
          <p:nvPr/>
        </p:nvCxnSpPr>
        <p:spPr>
          <a:xfrm flipH="1" flipV="1">
            <a:off x="9675733" y="1274317"/>
            <a:ext cx="757947" cy="3515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003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8395AD3-01A2-113B-8C4F-725BCAD5294C}"/>
              </a:ext>
            </a:extLst>
          </p:cNvPr>
          <p:cNvSpPr>
            <a:spLocks noGrp="1"/>
          </p:cNvSpPr>
          <p:nvPr>
            <p:ph sz="quarter" idx="10"/>
          </p:nvPr>
        </p:nvSpPr>
        <p:spPr>
          <a:xfrm>
            <a:off x="266700" y="1291904"/>
            <a:ext cx="11658600" cy="533749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Lake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Koocanusa</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refilled to peak 2456.14 ft; 20 July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Meet end of September draft requirement of 2449.0 ft., on 5 October.  Coordinated with TMT 11 September.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 significant amount of precipitation fell as rain rather than snow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Cool weather delayed snow melt.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solidFill>
                  <a:prstClr val="black"/>
                </a:solidFill>
                <a:latin typeface="Calibri" panose="020F0502020204030204"/>
                <a:ea typeface="+mn-ea"/>
                <a:cs typeface="+mn-cs"/>
              </a:rPr>
              <a:t>Runoff persisted higher than forecast for most of spring and early summer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solidFill>
                  <a:prstClr val="black"/>
                </a:solidFill>
                <a:latin typeface="Calibri" panose="020F0502020204030204"/>
                <a:ea typeface="+mn-ea"/>
                <a:cs typeface="+mn-cs"/>
              </a:rPr>
              <a:t>End of November lake elevation and corresponding river flow depend on unit 1 return to service date.</a:t>
            </a:r>
          </a:p>
          <a:p>
            <a:endParaRPr lang="en-US" dirty="0"/>
          </a:p>
        </p:txBody>
      </p:sp>
      <p:sp>
        <p:nvSpPr>
          <p:cNvPr id="7" name="Title 6">
            <a:extLst>
              <a:ext uri="{FF2B5EF4-FFF2-40B4-BE49-F238E27FC236}">
                <a16:creationId xmlns:a16="http://schemas.microsoft.com/office/drawing/2014/main" id="{7235E168-CD9B-CF75-2B74-3124823D5274}"/>
              </a:ext>
            </a:extLst>
          </p:cNvPr>
          <p:cNvSpPr>
            <a:spLocks noGrp="1"/>
          </p:cNvSpPr>
          <p:nvPr>
            <p:ph type="title"/>
          </p:nvPr>
        </p:nvSpPr>
        <p:spPr/>
        <p:txBody>
          <a:bodyPr/>
          <a:lstStyle/>
          <a:p>
            <a:pPr algn="ctr"/>
            <a:r>
              <a:rPr lang="en-US" dirty="0"/>
              <a:t>Water year main points</a:t>
            </a:r>
          </a:p>
        </p:txBody>
      </p:sp>
    </p:spTree>
    <p:extLst>
      <p:ext uri="{BB962C8B-B14F-4D97-AF65-F5344CB8AC3E}">
        <p14:creationId xmlns:p14="http://schemas.microsoft.com/office/powerpoint/2010/main" val="3118535937"/>
      </p:ext>
    </p:extLst>
  </p:cSld>
  <p:clrMapOvr>
    <a:masterClrMapping/>
  </p:clrMapOvr>
</p:sld>
</file>

<file path=ppt/theme/theme1.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UI Upper left Castle template ">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Traditional templat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Upper Left Star and Castl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Chart Color Templates">
  <a:themeElements>
    <a:clrScheme name="Charts">
      <a:dk1>
        <a:srgbClr val="221F20"/>
      </a:dk1>
      <a:lt1>
        <a:srgbClr val="565557"/>
      </a:lt1>
      <a:dk2>
        <a:srgbClr val="FFFFFF"/>
      </a:dk2>
      <a:lt2>
        <a:srgbClr val="D5D5D7"/>
      </a:lt2>
      <a:accent1>
        <a:srgbClr val="F16521"/>
      </a:accent1>
      <a:accent2>
        <a:srgbClr val="2DAA27"/>
      </a:accent2>
      <a:accent3>
        <a:srgbClr val="CF0000"/>
      </a:accent3>
      <a:accent4>
        <a:srgbClr val="FFCC01"/>
      </a:accent4>
      <a:accent5>
        <a:srgbClr val="00308F"/>
      </a:accent5>
      <a:accent6>
        <a:srgbClr val="532476"/>
      </a:accent6>
      <a:hlink>
        <a:srgbClr val="4D7EA1"/>
      </a:hlink>
      <a:folHlink>
        <a:srgbClr val="CF000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1" ma:contentTypeDescription="Create a new document." ma:contentTypeScope="" ma:versionID="c6ebd6e787ccb7ddf9dd3b4ce2582720">
  <xsd:schema xmlns:xsd="http://www.w3.org/2001/XMLSchema" xmlns:xs="http://www.w3.org/2001/XMLSchema" xmlns:p="http://schemas.microsoft.com/office/2006/metadata/properties" xmlns:ns2="18f88ba2-4714-4ce4-8806-1d85d427829f" targetNamespace="http://schemas.microsoft.com/office/2006/metadata/properties" ma:root="true" ma:fieldsID="0d88d59f9d9af5d62dd518897c4f87b3" ns2:_="">
    <xsd:import namespace="18f88ba2-4714-4ce4-8806-1d85d427829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88ba2-4714-4ce4-8806-1d85d42782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C2CD5-50C2-4A7C-996A-3D6312B83669}">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http://purl.org/dc/dcmitype/"/>
    <ds:schemaRef ds:uri="18f88ba2-4714-4ce4-8806-1d85d427829f"/>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84F37E2D-BE1B-421B-A272-B224B69BFC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f88ba2-4714-4ce4-8806-1d85d42782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19093</TotalTime>
  <Words>423</Words>
  <Application>Microsoft Office PowerPoint</Application>
  <PresentationFormat>Widescreen</PresentationFormat>
  <Paragraphs>60</Paragraphs>
  <Slides>16</Slides>
  <Notes>7</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16</vt:i4>
      </vt:variant>
    </vt:vector>
  </HeadingPairs>
  <TitlesOfParts>
    <vt:vector size="27" baseType="lpstr">
      <vt:lpstr>Arial</vt:lpstr>
      <vt:lpstr>Calibri</vt:lpstr>
      <vt:lpstr>Courier New</vt:lpstr>
      <vt:lpstr>Times New Roman</vt:lpstr>
      <vt:lpstr>Upper left castle template public</vt:lpstr>
      <vt:lpstr>CUI Upper left Castle template </vt:lpstr>
      <vt:lpstr>traditional template NON CUI</vt:lpstr>
      <vt:lpstr>Traditional template CUI</vt:lpstr>
      <vt:lpstr>2_Upper Left Star and Castle NON CUI</vt:lpstr>
      <vt:lpstr>Upper Left Star and Castle CUI</vt:lpstr>
      <vt:lpstr>Chart Color Templates</vt:lpstr>
      <vt:lpstr>Libby dam operations water year 2024</vt:lpstr>
      <vt:lpstr>General background</vt:lpstr>
      <vt:lpstr>PowerPoint Presentation</vt:lpstr>
      <vt:lpstr>Basin snow</vt:lpstr>
      <vt:lpstr>MAY 1st Water Supply Forecast and biop objectives</vt:lpstr>
      <vt:lpstr>Observed inflows</vt:lpstr>
      <vt:lpstr>General background</vt:lpstr>
      <vt:lpstr>PowerPoint Presentation</vt:lpstr>
      <vt:lpstr>Water year main points</vt:lpstr>
      <vt:lpstr>Libby dam selective withdrawal operations</vt:lpstr>
      <vt:lpstr>PowerPoint Presentation</vt:lpstr>
      <vt:lpstr>PowerPoint Presentation</vt:lpstr>
      <vt:lpstr>PowerPoint Presentation</vt:lpstr>
      <vt:lpstr>PowerPoint Presentation</vt:lpstr>
      <vt:lpstr>questions</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Basdekas, Leon CIV USARMY CENWS (USA)</cp:lastModifiedBy>
  <cp:revision>439</cp:revision>
  <dcterms:created xsi:type="dcterms:W3CDTF">2017-02-20T05:10:01Z</dcterms:created>
  <dcterms:modified xsi:type="dcterms:W3CDTF">2024-10-21T19:45:39Z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